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19"/>
  </p:notesMasterIdLst>
  <p:sldIdLst>
    <p:sldId id="256" r:id="rId2"/>
    <p:sldId id="257" r:id="rId3"/>
    <p:sldId id="258" r:id="rId4"/>
    <p:sldId id="259" r:id="rId5"/>
    <p:sldId id="260" r:id="rId6"/>
    <p:sldId id="261" r:id="rId7"/>
    <p:sldId id="262" r:id="rId8"/>
    <p:sldId id="272" r:id="rId9"/>
    <p:sldId id="263" r:id="rId10"/>
    <p:sldId id="264" r:id="rId11"/>
    <p:sldId id="268" r:id="rId12"/>
    <p:sldId id="265" r:id="rId13"/>
    <p:sldId id="267" r:id="rId14"/>
    <p:sldId id="266" r:id="rId15"/>
    <p:sldId id="269" r:id="rId16"/>
    <p:sldId id="270" r:id="rId17"/>
    <p:sldId id="27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8" autoAdjust="0"/>
    <p:restoredTop sz="94660"/>
  </p:normalViewPr>
  <p:slideViewPr>
    <p:cSldViewPr>
      <p:cViewPr varScale="1">
        <p:scale>
          <a:sx n="87" d="100"/>
          <a:sy n="87" d="100"/>
        </p:scale>
        <p:origin x="-147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11D576-12F7-4B55-9027-538E2976D821}" type="datetimeFigureOut">
              <a:rPr lang="ru-RU" smtClean="0"/>
              <a:t>15.11.2013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03CB9F-B0FE-4999-969C-DB6BBC94D5BC}" type="slidenum">
              <a:rPr lang="ru-RU" smtClean="0"/>
              <a:t>‹#›</a:t>
            </a:fld>
            <a:endParaRPr lang="ru-RU"/>
          </a:p>
        </p:txBody>
      </p:sp>
    </p:spTree>
    <p:extLst>
      <p:ext uri="{BB962C8B-B14F-4D97-AF65-F5344CB8AC3E}">
        <p14:creationId xmlns:p14="http://schemas.microsoft.com/office/powerpoint/2010/main" val="307619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A03CB9F-B0FE-4999-969C-DB6BBC94D5BC}" type="slidenum">
              <a:rPr lang="ru-RU" smtClean="0"/>
              <a:t>4</a:t>
            </a:fld>
            <a:endParaRPr lang="ru-RU"/>
          </a:p>
        </p:txBody>
      </p:sp>
    </p:spTree>
    <p:extLst>
      <p:ext uri="{BB962C8B-B14F-4D97-AF65-F5344CB8AC3E}">
        <p14:creationId xmlns:p14="http://schemas.microsoft.com/office/powerpoint/2010/main" val="1247866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3418808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2906629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130665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383392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1152468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BC32182-91D1-47C6-BC02-47266F75D5A0}" type="datetimeFigureOut">
              <a:rPr lang="ru-RU" smtClean="0"/>
              <a:t>15.11.2013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46918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BC32182-91D1-47C6-BC02-47266F75D5A0}" type="datetimeFigureOut">
              <a:rPr lang="ru-RU" smtClean="0"/>
              <a:t>15.11.2013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260050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BC32182-91D1-47C6-BC02-47266F75D5A0}" type="datetimeFigureOut">
              <a:rPr lang="ru-RU" smtClean="0"/>
              <a:t>15.11.2013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1071137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BC32182-91D1-47C6-BC02-47266F75D5A0}" type="datetimeFigureOut">
              <a:rPr lang="ru-RU" smtClean="0"/>
              <a:t>15.11.2013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248586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BC32182-91D1-47C6-BC02-47266F75D5A0}" type="datetimeFigureOut">
              <a:rPr lang="ru-RU" smtClean="0"/>
              <a:t>15.11.2013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100481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BC32182-91D1-47C6-BC02-47266F75D5A0}" type="datetimeFigureOut">
              <a:rPr lang="ru-RU" smtClean="0"/>
              <a:t>15.11.2013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007D1D-21D8-40CB-BC5E-7733B561DDE0}" type="slidenum">
              <a:rPr lang="ru-RU" smtClean="0"/>
              <a:t>‹#›</a:t>
            </a:fld>
            <a:endParaRPr lang="ru-RU"/>
          </a:p>
        </p:txBody>
      </p:sp>
    </p:spTree>
    <p:extLst>
      <p:ext uri="{BB962C8B-B14F-4D97-AF65-F5344CB8AC3E}">
        <p14:creationId xmlns:p14="http://schemas.microsoft.com/office/powerpoint/2010/main" val="1417090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22000">
              <a:srgbClr val="E6E6E6"/>
            </a:gs>
            <a:gs pos="0">
              <a:srgbClr val="7D8496"/>
            </a:gs>
            <a:gs pos="83000">
              <a:srgbClr val="E6E6E6"/>
            </a:gs>
            <a:gs pos="100000">
              <a:srgbClr val="7D8496"/>
            </a:gs>
            <a:gs pos="100000">
              <a:srgbClr val="E6E6E6"/>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32182-91D1-47C6-BC02-47266F75D5A0}" type="datetimeFigureOut">
              <a:rPr lang="ru-RU" smtClean="0"/>
              <a:t>15.11.2013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07D1D-21D8-40CB-BC5E-7733B561DDE0}" type="slidenum">
              <a:rPr lang="ru-RU" smtClean="0"/>
              <a:t>‹#›</a:t>
            </a:fld>
            <a:endParaRPr lang="ru-RU"/>
          </a:p>
        </p:txBody>
      </p:sp>
    </p:spTree>
    <p:extLst>
      <p:ext uri="{BB962C8B-B14F-4D97-AF65-F5344CB8AC3E}">
        <p14:creationId xmlns:p14="http://schemas.microsoft.com/office/powerpoint/2010/main" val="310515153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0" y="0"/>
            <a:ext cx="919602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180560"/>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79512" y="4797152"/>
            <a:ext cx="8964488" cy="1944216"/>
          </a:xfrm>
        </p:spPr>
        <p:txBody>
          <a:bodyPr>
            <a:normAutofit fontScale="92500" lnSpcReduction="10000"/>
          </a:bodyPr>
          <a:lstStyle/>
          <a:p>
            <a:pPr marL="0" indent="0" algn="just">
              <a:buNone/>
            </a:pPr>
            <a:r>
              <a:rPr lang="ru-RU" dirty="0" smtClean="0"/>
              <a:t>В середине сентября враг прорвался к Волге в центре города и по берегам реки Царицы. Бои шли уже на улицах. Гитлеровцы всё усиливали натиск. В штурме Сталинграда участвовало около 500 танков, вражеская авиация сбросила на город почти миллион бомб.</a:t>
            </a:r>
            <a:endParaRPr lang="ru-RU" dirty="0"/>
          </a:p>
        </p:txBody>
      </p:sp>
      <p:pic>
        <p:nvPicPr>
          <p:cNvPr id="921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59632" y="908720"/>
            <a:ext cx="6552728" cy="3868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9917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9511" y="908720"/>
            <a:ext cx="501766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pic>
        <p:nvPicPr>
          <p:cNvPr id="13315"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399078" y="3429000"/>
            <a:ext cx="464208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5769828"/>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008112"/>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395536" y="4344346"/>
            <a:ext cx="8363272" cy="2520280"/>
          </a:xfrm>
        </p:spPr>
        <p:txBody>
          <a:bodyPr>
            <a:normAutofit fontScale="77500" lnSpcReduction="20000"/>
          </a:bodyPr>
          <a:lstStyle/>
          <a:p>
            <a:pPr marL="0" indent="0" algn="just">
              <a:buNone/>
            </a:pPr>
            <a:r>
              <a:rPr lang="ru-RU" dirty="0" smtClean="0"/>
              <a:t>За год войны фашисты уже хорошо узнали мужество советских людей. Но то, с чем они столкнулись в Сталинграде, было беспримерным. Немало европейских стран завоевали фашисты. Иногда им достаточно было 2-3 недели, чтобы захватить всю страну. Здесь же требовались месяцы, чтобы пересечь одну улицу, недели, чтобы взять один дом. Бои продолжались за каждый этаж, за каждую комнату. Жаркие рукопашные схватки вспыхивали на лестницах, на чердаках, в подвалах. </a:t>
            </a:r>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692696"/>
            <a:ext cx="4464496" cy="36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692697"/>
            <a:ext cx="4271007" cy="3600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971821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15416"/>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a:t>
            </a:r>
            <a:r>
              <a:rPr lang="ru-RU" sz="4800" b="1" dirty="0" smtClean="0">
                <a:solidFill>
                  <a:srgbClr val="FFC000"/>
                </a:solidFill>
                <a:effectLst>
                  <a:outerShdw blurRad="38100" dist="38100" dir="2700000" algn="tl">
                    <a:srgbClr val="000000">
                      <a:alpha val="43137"/>
                    </a:srgbClr>
                  </a:outerShdw>
                </a:effectLst>
              </a:rPr>
              <a:t> битва</a:t>
            </a:r>
            <a:endParaRPr lang="ru-RU" sz="48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0" y="548680"/>
            <a:ext cx="4392488" cy="6624736"/>
          </a:xfrm>
        </p:spPr>
        <p:txBody>
          <a:bodyPr>
            <a:normAutofit fontScale="85000" lnSpcReduction="20000"/>
          </a:bodyPr>
          <a:lstStyle/>
          <a:p>
            <a:pPr marL="0" indent="0" algn="just">
              <a:buNone/>
            </a:pPr>
            <a:r>
              <a:rPr lang="ru-RU" dirty="0" smtClean="0"/>
              <a:t>Сталинград был окружён. На помощь, в город были отправлены советские войска и после длительной подготовки 25 января они ворвались в Сталинград с запада и разрезали окруженную группировку на 2 части. 31 января было сломлено сопротивление противника в южной части города и был захвачен в плен генерал-фельдмаршал Паулюс. 2 февраля после мощного огневого удара артиллерии советские войска ликвидировали в северной части города последнюю группировку противника. Этим была завершена битва под Сталинградом.</a:t>
            </a:r>
            <a:endParaRPr lang="ru-RU" dirty="0"/>
          </a:p>
        </p:txBody>
      </p:sp>
      <p:pic>
        <p:nvPicPr>
          <p:cNvPr id="1229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27984" y="1052736"/>
            <a:ext cx="461411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98254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0" y="5157192"/>
            <a:ext cx="9324528" cy="1700808"/>
          </a:xfrm>
        </p:spPr>
        <p:txBody>
          <a:bodyPr>
            <a:normAutofit/>
          </a:bodyPr>
          <a:lstStyle/>
          <a:p>
            <a:pPr marL="0" indent="0" algn="just">
              <a:buNone/>
            </a:pPr>
            <a:r>
              <a:rPr lang="ru-RU" dirty="0" smtClean="0"/>
              <a:t>Победа Советской Армии под Сталинградом положила начало коренному перелому в ходе Великой Отечественной и 2-й мировой войн.</a:t>
            </a:r>
            <a:endParaRPr lang="ru-RU"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420888"/>
            <a:ext cx="4580501"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62146" y="764704"/>
            <a:ext cx="5153119" cy="2904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0109" y="3594786"/>
            <a:ext cx="1440160" cy="166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730682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07504" y="980728"/>
            <a:ext cx="3960440" cy="5616624"/>
          </a:xfrm>
        </p:spPr>
        <p:txBody>
          <a:bodyPr>
            <a:normAutofit/>
          </a:bodyPr>
          <a:lstStyle/>
          <a:p>
            <a:pPr marL="0" indent="0" algn="just">
              <a:buNone/>
            </a:pPr>
            <a:r>
              <a:rPr lang="ru-RU" dirty="0" smtClean="0"/>
              <a:t>Гитлеровцы понесли колоссальные потери: только убитыми более 147 тыс., в плен сдалось более 90 тысяч солдат и офицеров, в том числе и 24 генерала. Было захвачено 750 самолётов, 1550 танков, 6700 орудий, более 8000 пулемётов, 90000 винтовок.</a:t>
            </a:r>
            <a:endParaRPr lang="ru-RU" dirty="0"/>
          </a:p>
        </p:txBody>
      </p:sp>
      <p:pic>
        <p:nvPicPr>
          <p:cNvPr id="14339"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11960" y="1268760"/>
            <a:ext cx="475252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0846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9392"/>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07504" y="908720"/>
            <a:ext cx="3600400" cy="5760640"/>
          </a:xfrm>
        </p:spPr>
        <p:txBody>
          <a:bodyPr>
            <a:normAutofit fontScale="92500" lnSpcReduction="20000"/>
          </a:bodyPr>
          <a:lstStyle/>
          <a:p>
            <a:pPr marL="0" indent="0" algn="just">
              <a:buNone/>
            </a:pPr>
            <a:r>
              <a:rPr lang="ru-RU" dirty="0" smtClean="0"/>
              <a:t>Разгром врага на Волге - крупнейшее военно-политическое событие второй мировой войны. Великая битва, закончившаяся окружением, разгромом и пленением отборной вражеской группировки, положило начало коренному перелому как в ходе Великой Отечественной, так и всей второй мировой войны.</a:t>
            </a:r>
            <a:endParaRPr lang="ru-RU" dirty="0"/>
          </a:p>
        </p:txBody>
      </p:sp>
      <p:pic>
        <p:nvPicPr>
          <p:cNvPr id="1536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635896" y="1196752"/>
            <a:ext cx="5368892"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668660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457200" y="4653136"/>
            <a:ext cx="8435280" cy="2016224"/>
          </a:xfrm>
        </p:spPr>
        <p:txBody>
          <a:bodyPr>
            <a:normAutofit/>
          </a:bodyPr>
          <a:lstStyle/>
          <a:p>
            <a:pPr marL="0" indent="0" algn="just">
              <a:buNone/>
            </a:pPr>
            <a:r>
              <a:rPr lang="ru-RU" dirty="0" smtClean="0"/>
              <a:t>Поражение гитлеровцев под Сталинградом стало началом их поражения во всей Европе. И не случайно улицы и площади многих европейских городов после войны были названы в честь города на Волге.</a:t>
            </a:r>
            <a:endParaRPr lang="ru-RU" dirty="0"/>
          </a:p>
        </p:txBody>
      </p:sp>
      <p:pic>
        <p:nvPicPr>
          <p:cNvPr id="1638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763688" y="836712"/>
            <a:ext cx="5322745"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604122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79512" y="5301208"/>
            <a:ext cx="8856984" cy="1368152"/>
          </a:xfrm>
        </p:spPr>
        <p:txBody>
          <a:bodyPr>
            <a:normAutofit fontScale="85000" lnSpcReduction="20000"/>
          </a:bodyPr>
          <a:lstStyle/>
          <a:p>
            <a:pPr marL="0" indent="0" algn="just">
              <a:buNone/>
            </a:pPr>
            <a:r>
              <a:rPr lang="ru-RU" dirty="0" smtClean="0"/>
              <a:t>Сталинградская битва, в которой участвовали с обеих сторон более 2 млн. человек, продолжалась 200 дней и ночей и положила начало коренному перелому в Великой Отечественной войне 1941-1945 гг. в пользу СССР и его союзников.</a:t>
            </a:r>
            <a:endParaRPr lang="ru-RU" dirty="0"/>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403648" y="836712"/>
            <a:ext cx="6352172" cy="4326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67784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08012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395536" y="764704"/>
            <a:ext cx="8291264" cy="2592287"/>
          </a:xfrm>
        </p:spPr>
        <p:txBody>
          <a:bodyPr>
            <a:normAutofit fontScale="85000" lnSpcReduction="10000"/>
          </a:bodyPr>
          <a:lstStyle/>
          <a:p>
            <a:pPr marL="0" indent="0" algn="just">
              <a:buNone/>
            </a:pPr>
            <a:r>
              <a:rPr lang="ru-RU" dirty="0" smtClean="0"/>
              <a:t>В июле 1942 года, когда ударная группировка врага прорвалась в большую излучину Дона, началась величайшая битва второй мировой войны. Несколько месяцев в обширном районе, где Дон почти вплотную приближается к Волге, бушевало пламя непрерывных ожесточенных сражений. Немецко-фашистские генералы не жалели ничего для того, чтобы выйти к берегам Волги и закрепиться там.</a:t>
            </a:r>
            <a:endParaRPr lang="ru-RU"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619672" y="3140968"/>
            <a:ext cx="5746454" cy="363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160491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4624"/>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07504" y="980728"/>
            <a:ext cx="3456384" cy="5832648"/>
          </a:xfrm>
        </p:spPr>
        <p:txBody>
          <a:bodyPr>
            <a:normAutofit fontScale="92500"/>
          </a:bodyPr>
          <a:lstStyle/>
          <a:p>
            <a:pPr marL="0" indent="0" algn="just">
              <a:buNone/>
            </a:pPr>
            <a:r>
              <a:rPr lang="ru-RU" dirty="0" smtClean="0"/>
              <a:t>Перед южной группой немецко-фашистских армий была поставлена задача - во что бы то ни стало выйти к Волге и захватить Сталинград. Захват Сталинграда для фашистов имел большое значение, он угрожал с фланга гитлеровским армиям, наступающим на Кавказ. </a:t>
            </a:r>
            <a:endParaRPr lang="ru-RU" dirty="0"/>
          </a:p>
        </p:txBody>
      </p:sp>
      <p:pic>
        <p:nvPicPr>
          <p:cNvPr id="409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614709" y="1628800"/>
            <a:ext cx="5512321"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4959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43408"/>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4" name="Объект 3"/>
          <p:cNvSpPr>
            <a:spLocks noGrp="1"/>
          </p:cNvSpPr>
          <p:nvPr>
            <p:ph sz="half" idx="2"/>
          </p:nvPr>
        </p:nvSpPr>
        <p:spPr>
          <a:xfrm>
            <a:off x="0" y="692696"/>
            <a:ext cx="4067944" cy="6021288"/>
          </a:xfrm>
        </p:spPr>
        <p:txBody>
          <a:bodyPr>
            <a:normAutofit fontScale="85000" lnSpcReduction="10000"/>
          </a:bodyPr>
          <a:lstStyle/>
          <a:p>
            <a:pPr marL="0" indent="0" algn="just">
              <a:buNone/>
            </a:pPr>
            <a:r>
              <a:rPr lang="ru-RU" dirty="0" smtClean="0"/>
              <a:t>В июле, прорвав оборону нашего юго-западного фронта, фашистские войска вышли к излучине Дона. Создалась тяжёлая обстановка. Сталинградское направление было слабо прикрыто. Всё решало время. Стремительный рывок фашистских армий и город станет их добычей. Но советское командование срочно выделило две резервные армии. Между Доном и Волгой был создан оборонительный рубеж - возник Сталинградский фронт.</a:t>
            </a:r>
            <a:endParaRPr lang="ru-RU" dirty="0"/>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067944" y="1052736"/>
            <a:ext cx="4977696"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97479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07504" y="836712"/>
            <a:ext cx="4392488" cy="5760640"/>
          </a:xfrm>
        </p:spPr>
        <p:txBody>
          <a:bodyPr>
            <a:normAutofit lnSpcReduction="10000"/>
          </a:bodyPr>
          <a:lstStyle/>
          <a:p>
            <a:pPr marL="0" indent="0" algn="just">
              <a:buNone/>
            </a:pPr>
            <a:r>
              <a:rPr lang="ru-RU" dirty="0" smtClean="0"/>
              <a:t>А сам город сразу превратился в военный лагерь. Было сделано всё, чтобы вывести из него как можно больше женщин, детей, стариков. Ежедневно 180 тыс. </a:t>
            </a:r>
            <a:r>
              <a:rPr lang="ru-RU" dirty="0" err="1" smtClean="0"/>
              <a:t>сталинградцев</a:t>
            </a:r>
            <a:r>
              <a:rPr lang="ru-RU" dirty="0" smtClean="0"/>
              <a:t> выходили строить оборонительные рубежи на дальних и ближних подступах к городу. Пятьдесят тысяч </a:t>
            </a:r>
            <a:r>
              <a:rPr lang="ru-RU" dirty="0" err="1" smtClean="0"/>
              <a:t>сталинградцев</a:t>
            </a:r>
            <a:r>
              <a:rPr lang="ru-RU" dirty="0" smtClean="0"/>
              <a:t> взяли в руки винтовки.</a:t>
            </a: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9" y="836712"/>
            <a:ext cx="4444343"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147478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71400"/>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79512" y="4149080"/>
            <a:ext cx="8856984" cy="2808312"/>
          </a:xfrm>
        </p:spPr>
        <p:txBody>
          <a:bodyPr>
            <a:normAutofit fontScale="92500" lnSpcReduction="20000"/>
          </a:bodyPr>
          <a:lstStyle/>
          <a:p>
            <a:pPr marL="0" indent="0" algn="just">
              <a:buNone/>
            </a:pPr>
            <a:r>
              <a:rPr lang="ru-RU" dirty="0" smtClean="0"/>
              <a:t>Всю вторую половину июля и август на Сталинградском направлении шли ожесточённые, кровопролитные бои. К исходу 23 августа фашистам ценой огромных потерь удалось прорваться к Волге, севернее Сталинграда. Они сбрасывали на жилые кварталы города сотни тонн бомб. Рушились здания, к нему вздымались громадные огненные столбы, город весь окутался дымом - зарево горящего Сталинграда было видно за десятки километров.</a:t>
            </a:r>
            <a:endParaRPr lang="ru-RU" dirty="0"/>
          </a:p>
        </p:txBody>
      </p:sp>
      <p:pic>
        <p:nvPicPr>
          <p:cNvPr id="717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331640" y="836712"/>
            <a:ext cx="6120680" cy="3375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62151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pic>
        <p:nvPicPr>
          <p:cNvPr id="1741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9512" y="3377111"/>
            <a:ext cx="4608512" cy="333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851920" y="836712"/>
            <a:ext cx="5110671"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279029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43000"/>
          </a:xfrm>
        </p:spPr>
        <p:txBody>
          <a:bodyPr>
            <a:normAutofit/>
          </a:bodyPr>
          <a:lstStyle/>
          <a:p>
            <a:r>
              <a:rPr lang="ru-RU" sz="5400" b="1" dirty="0" smtClean="0">
                <a:solidFill>
                  <a:srgbClr val="FFC000"/>
                </a:solidFill>
                <a:effectLst>
                  <a:outerShdw blurRad="38100" dist="38100" dir="2700000" algn="tl">
                    <a:srgbClr val="000000">
                      <a:alpha val="43137"/>
                    </a:srgbClr>
                  </a:outerShdw>
                </a:effectLst>
              </a:rPr>
              <a:t>Сталинградская битва</a:t>
            </a:r>
            <a:endParaRPr lang="ru-RU" sz="5400" b="1" dirty="0">
              <a:solidFill>
                <a:srgbClr val="FFC000"/>
              </a:solidFill>
              <a:effectLst>
                <a:outerShdw blurRad="38100" dist="38100" dir="2700000" algn="tl">
                  <a:srgbClr val="000000">
                    <a:alpha val="43137"/>
                  </a:srgbClr>
                </a:outerShdw>
              </a:effectLst>
            </a:endParaRPr>
          </a:p>
        </p:txBody>
      </p:sp>
      <p:sp>
        <p:nvSpPr>
          <p:cNvPr id="3" name="Объект 2"/>
          <p:cNvSpPr>
            <a:spLocks noGrp="1"/>
          </p:cNvSpPr>
          <p:nvPr>
            <p:ph sz="half" idx="1"/>
          </p:nvPr>
        </p:nvSpPr>
        <p:spPr>
          <a:xfrm>
            <a:off x="107504" y="620688"/>
            <a:ext cx="4104456" cy="6336704"/>
          </a:xfrm>
        </p:spPr>
        <p:txBody>
          <a:bodyPr>
            <a:normAutofit fontScale="85000" lnSpcReduction="10000"/>
          </a:bodyPr>
          <a:lstStyle/>
          <a:p>
            <a:pPr marL="0" indent="0" algn="just">
              <a:buNone/>
            </a:pPr>
            <a:r>
              <a:rPr lang="ru-RU" dirty="0" smtClean="0"/>
              <a:t>С этого дня фашисты стали систематически бомбить город. А на земле непрерывно и ожесточённо атаковали гитлеровские танки и пехота, не умолкала артиллерия. Над городом нависла смертельная опасность. Просто жить в таком городе нельзя было, но жить и бороться, жить, чтобы победить - нужно было. И </a:t>
            </a:r>
            <a:r>
              <a:rPr lang="ru-RU" dirty="0" err="1" smtClean="0"/>
              <a:t>сталинградцы</a:t>
            </a:r>
            <a:r>
              <a:rPr lang="ru-RU" dirty="0" smtClean="0"/>
              <a:t> доказали это. Ещё 75 тысяч добровольцев ушло на передний край, чтобы с героическим упорством отстаивать каждый метр родной земли.</a:t>
            </a:r>
            <a:endParaRPr lang="ru-RU" dirty="0"/>
          </a:p>
        </p:txBody>
      </p:sp>
      <p:pic>
        <p:nvPicPr>
          <p:cNvPr id="819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55976" y="1196752"/>
            <a:ext cx="468667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1858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TotalTime>
  <Words>765</Words>
  <Application>Microsoft Office PowerPoint</Application>
  <PresentationFormat>Экран (4:3)</PresentationFormat>
  <Paragraphs>31</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lpstr>Сталинградская битва</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Марат</dc:creator>
  <cp:lastModifiedBy>Марат</cp:lastModifiedBy>
  <cp:revision>12</cp:revision>
  <dcterms:created xsi:type="dcterms:W3CDTF">2013-11-14T18:52:08Z</dcterms:created>
  <dcterms:modified xsi:type="dcterms:W3CDTF">2013-11-15T16:57:41Z</dcterms:modified>
</cp:coreProperties>
</file>